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12"/>
  </p:handoutMasterIdLst>
  <p:sldIdLst>
    <p:sldId id="262" r:id="rId3"/>
    <p:sldId id="264" r:id="rId4"/>
    <p:sldId id="261" r:id="rId5"/>
    <p:sldId id="260" r:id="rId6"/>
    <p:sldId id="257" r:id="rId7"/>
    <p:sldId id="263" r:id="rId8"/>
    <p:sldId id="256" r:id="rId9"/>
    <p:sldId id="258" r:id="rId10"/>
    <p:sldId id="25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21" cy="459074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027" y="0"/>
            <a:ext cx="2972421" cy="459074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r">
              <a:defRPr sz="1200"/>
            </a:lvl1pPr>
          </a:lstStyle>
          <a:p>
            <a:fld id="{EAE476DB-B7A7-44FF-9A74-3BB9CA3AB18E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684927"/>
            <a:ext cx="2972421" cy="459074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027" y="8684927"/>
            <a:ext cx="2972421" cy="459074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r">
              <a:defRPr sz="1200"/>
            </a:lvl1pPr>
          </a:lstStyle>
          <a:p>
            <a:fld id="{CE7DD285-5048-4BD6-81BD-3FEE86EDF6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2172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55BA-42FF-40EB-B9D7-6E0AC0DD061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30962-D939-4C95-A9DA-D311B2ED47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934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55BA-42FF-40EB-B9D7-6E0AC0DD061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30962-D939-4C95-A9DA-D311B2ED47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326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55BA-42FF-40EB-B9D7-6E0AC0DD061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30962-D939-4C95-A9DA-D311B2ED47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248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12/16/2015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50474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12/16/2015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599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12/16/2015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629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12/16/2015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4244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12/16/2015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5593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12/16/2015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540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12/16/2015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3786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12/16/2015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568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55BA-42FF-40EB-B9D7-6E0AC0DD061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30962-D939-4C95-A9DA-D311B2ED47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1462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12/16/2015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628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12/16/2015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9928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12/16/2015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5412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12/16/2015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74807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12/16/2015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4897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12/16/2015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28674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12/16/2015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7649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12/16/2015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3389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12/16/2015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456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55BA-42FF-40EB-B9D7-6E0AC0DD061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30962-D939-4C95-A9DA-D311B2ED47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512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55BA-42FF-40EB-B9D7-6E0AC0DD061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30962-D939-4C95-A9DA-D311B2ED47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34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55BA-42FF-40EB-B9D7-6E0AC0DD061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30962-D939-4C95-A9DA-D311B2ED47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691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55BA-42FF-40EB-B9D7-6E0AC0DD061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30962-D939-4C95-A9DA-D311B2ED47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4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55BA-42FF-40EB-B9D7-6E0AC0DD061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30962-D939-4C95-A9DA-D311B2ED47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620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55BA-42FF-40EB-B9D7-6E0AC0DD061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30962-D939-4C95-A9DA-D311B2ED47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867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55BA-42FF-40EB-B9D7-6E0AC0DD061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30962-D939-4C95-A9DA-D311B2ED47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851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355BA-42FF-40EB-B9D7-6E0AC0DD0611}" type="datetimeFigureOut">
              <a:rPr lang="en-US" smtClean="0"/>
              <a:t>12/16/2015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30962-D939-4C95-A9DA-D311B2ED47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706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457200"/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 defTabSz="457200"/>
              <a:t>12/16/2015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457200"/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457200"/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0887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covyeconomics.wikispaces.com/" TargetMode="Externa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://www.launchconsultinginc.com/wp-content/uploads/2015/01/IRS-Form-W-4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5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489" y="152401"/>
            <a:ext cx="10600267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</a:t>
            </a:r>
            <a:r>
              <a:rPr lang="en-US" sz="4000" b="1" spc="38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12.17.15 (Thursday</a:t>
            </a:r>
            <a:r>
              <a:rPr lang="en-US" sz="4000" b="1" spc="38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)</a:t>
            </a:r>
            <a:endParaRPr lang="en-US" sz="4000" b="1" spc="38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368300" y="990601"/>
            <a:ext cx="11032772" cy="46166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4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questions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. Use the chart provided to answer.</a:t>
            </a:r>
            <a:endParaRPr lang="en-US" altLang="en-US" sz="2400" dirty="0">
              <a:solidFill>
                <a:srgbClr val="000000"/>
              </a:solidFill>
              <a:latin typeface="Tw Cen MT" panose="020B06020201040206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8299" y="1605663"/>
            <a:ext cx="11259257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3600" dirty="0" smtClean="0">
                <a:solidFill>
                  <a:prstClr val="white"/>
                </a:solidFill>
              </a:rPr>
              <a:t> </a:t>
            </a:r>
            <a:r>
              <a:rPr lang="en-US" sz="3800" dirty="0" smtClean="0">
                <a:solidFill>
                  <a:prstClr val="white"/>
                </a:solidFill>
              </a:rPr>
              <a:t>What are five states that are likely to vote for the Democrat Presidential Candidate?</a:t>
            </a:r>
          </a:p>
          <a:p>
            <a:pPr marL="342900" indent="-342900">
              <a:buFontTx/>
              <a:buAutoNum type="arabicPeriod"/>
            </a:pPr>
            <a:r>
              <a:rPr lang="en-US" sz="3800" dirty="0">
                <a:solidFill>
                  <a:prstClr val="white"/>
                </a:solidFill>
              </a:rPr>
              <a:t> </a:t>
            </a:r>
            <a:r>
              <a:rPr lang="en-US" sz="3800" dirty="0" smtClean="0">
                <a:solidFill>
                  <a:prstClr val="white"/>
                </a:solidFill>
              </a:rPr>
              <a:t>What are five states that are likely to vote for the Republican Presidential Candidate?</a:t>
            </a:r>
          </a:p>
          <a:p>
            <a:pPr marL="342900" indent="-342900">
              <a:buFontTx/>
              <a:buAutoNum type="arabicPeriod"/>
            </a:pPr>
            <a:r>
              <a:rPr lang="en-US" sz="3800" dirty="0">
                <a:solidFill>
                  <a:prstClr val="white"/>
                </a:solidFill>
              </a:rPr>
              <a:t> </a:t>
            </a:r>
            <a:r>
              <a:rPr lang="en-US" sz="3800" dirty="0" smtClean="0">
                <a:solidFill>
                  <a:prstClr val="white"/>
                </a:solidFill>
              </a:rPr>
              <a:t>What are five states that are going to be the toss up states that decide the 2016 election?</a:t>
            </a:r>
          </a:p>
          <a:p>
            <a:pPr marL="342900" indent="-342900">
              <a:buFontTx/>
              <a:buAutoNum type="arabicPeriod"/>
            </a:pPr>
            <a:r>
              <a:rPr lang="en-US" sz="3800" dirty="0">
                <a:solidFill>
                  <a:prstClr val="white"/>
                </a:solidFill>
              </a:rPr>
              <a:t> </a:t>
            </a:r>
            <a:r>
              <a:rPr lang="en-US" sz="3800" dirty="0" smtClean="0">
                <a:solidFill>
                  <a:prstClr val="white"/>
                </a:solidFill>
              </a:rPr>
              <a:t>What is the “magic number” needed to become the POTUS?</a:t>
            </a:r>
          </a:p>
          <a:p>
            <a:pPr marL="342900" indent="-342900">
              <a:buFontTx/>
              <a:buAutoNum type="arabicPeriod"/>
            </a:pPr>
            <a:endParaRPr lang="en-US" sz="3200" dirty="0" smtClean="0">
              <a:solidFill>
                <a:prstClr val="white"/>
              </a:solidFill>
            </a:endParaRPr>
          </a:p>
          <a:p>
            <a:pPr marL="342900" indent="-342900">
              <a:buFontTx/>
              <a:buAutoNum type="arabicPeriod"/>
            </a:pPr>
            <a:endParaRPr 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3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56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489" y="152401"/>
            <a:ext cx="10600267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</a:t>
            </a:r>
            <a:r>
              <a:rPr lang="en-US" sz="4000" b="1" spc="38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12.16.15 (Wednesday)</a:t>
            </a:r>
            <a:endParaRPr lang="en-US" sz="4000" b="1" spc="38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368300" y="990601"/>
            <a:ext cx="11032772" cy="46166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4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questions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. Use the chart provided to answer.</a:t>
            </a:r>
            <a:endParaRPr lang="en-US" altLang="en-US" sz="2400" dirty="0">
              <a:solidFill>
                <a:srgbClr val="000000"/>
              </a:solidFill>
              <a:latin typeface="Tw Cen MT" panose="020B06020201040206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8299" y="1605663"/>
            <a:ext cx="11259257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3600" dirty="0" smtClean="0">
                <a:solidFill>
                  <a:prstClr val="white"/>
                </a:solidFill>
              </a:rPr>
              <a:t> </a:t>
            </a:r>
            <a:r>
              <a:rPr lang="en-US" sz="3800" dirty="0" smtClean="0">
                <a:solidFill>
                  <a:prstClr val="white"/>
                </a:solidFill>
              </a:rPr>
              <a:t>Who is the only candidate in the Libertarian bubble?</a:t>
            </a:r>
          </a:p>
          <a:p>
            <a:pPr marL="342900" indent="-342900">
              <a:buFontTx/>
              <a:buAutoNum type="arabicPeriod"/>
            </a:pPr>
            <a:r>
              <a:rPr lang="en-US" sz="3800" dirty="0" smtClean="0">
                <a:solidFill>
                  <a:prstClr val="white"/>
                </a:solidFill>
              </a:rPr>
              <a:t> Which two candidates are only in the Christian Conservative bubble?</a:t>
            </a:r>
          </a:p>
          <a:p>
            <a:pPr marL="342900" indent="-342900">
              <a:buFontTx/>
              <a:buAutoNum type="arabicPeriod"/>
            </a:pPr>
            <a:r>
              <a:rPr lang="en-US" sz="3800" dirty="0" smtClean="0">
                <a:solidFill>
                  <a:prstClr val="white"/>
                </a:solidFill>
              </a:rPr>
              <a:t> Senator Ted Cruz appears in which bubbles?</a:t>
            </a:r>
          </a:p>
          <a:p>
            <a:pPr marL="342900" indent="-342900">
              <a:buFontTx/>
              <a:buAutoNum type="arabicPeriod"/>
            </a:pPr>
            <a:r>
              <a:rPr lang="en-US" sz="3800" dirty="0" smtClean="0">
                <a:solidFill>
                  <a:prstClr val="white"/>
                </a:solidFill>
              </a:rPr>
              <a:t> Who is the only candidate, as far as I can tell, that is in three bubbles?</a:t>
            </a:r>
          </a:p>
          <a:p>
            <a:pPr marL="342900" indent="-342900">
              <a:buFontTx/>
              <a:buAutoNum type="arabicPeriod"/>
            </a:pPr>
            <a:endParaRPr lang="en-US" sz="3200" dirty="0" smtClean="0">
              <a:solidFill>
                <a:prstClr val="white"/>
              </a:solidFill>
            </a:endParaRPr>
          </a:p>
          <a:p>
            <a:pPr marL="342900" indent="-342900">
              <a:buFontTx/>
              <a:buAutoNum type="arabicPeriod"/>
            </a:pPr>
            <a:endParaRPr 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88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489" y="152401"/>
            <a:ext cx="10600267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</a:t>
            </a:r>
            <a:r>
              <a:rPr lang="en-US" sz="4000" b="1" spc="38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12.16.15 (Wednesday)</a:t>
            </a:r>
            <a:endParaRPr lang="en-US" sz="4000" b="1" spc="38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5927" y="1041783"/>
            <a:ext cx="1173338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3200" dirty="0" smtClean="0">
                <a:solidFill>
                  <a:prstClr val="white"/>
                </a:solidFill>
              </a:rPr>
              <a:t>If you have not finished Everfi, today is the last day to do so. All 9 quizzes should be completed by today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3200" dirty="0" smtClean="0">
                <a:solidFill>
                  <a:schemeClr val="bg1"/>
                </a:solidFill>
              </a:rPr>
              <a:t>If you have finished Everfi, your assignment today is to go to </a:t>
            </a:r>
            <a:r>
              <a:rPr lang="en-US" sz="3200" dirty="0" smtClean="0">
                <a:solidFill>
                  <a:schemeClr val="bg1"/>
                </a:solidFill>
                <a:hlinkClick r:id="rId2"/>
              </a:rPr>
              <a:t>www.alcovyeconomics.wikispaces.com</a:t>
            </a:r>
            <a:r>
              <a:rPr lang="en-US" sz="3200" dirty="0" smtClean="0">
                <a:solidFill>
                  <a:schemeClr val="bg1"/>
                </a:solidFill>
              </a:rPr>
              <a:t> ; click on the tab for Bill Gates Biography; download and save the biography questions; do some research using the internet to answer questions and email them to my school email address: Ethington.Patrick@newton.k12.ga.us</a:t>
            </a:r>
            <a:endParaRPr lang="en-US" sz="3200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3200" dirty="0" smtClean="0">
                <a:solidFill>
                  <a:prstClr val="white"/>
                </a:solidFill>
              </a:rPr>
              <a:t>Test Tomorrow will come primarily from EverFi Financial Literacy Program</a:t>
            </a:r>
          </a:p>
        </p:txBody>
      </p:sp>
    </p:spTree>
    <p:extLst>
      <p:ext uri="{BB962C8B-B14F-4D97-AF65-F5344CB8AC3E}">
        <p14:creationId xmlns:p14="http://schemas.microsoft.com/office/powerpoint/2010/main" val="316898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489" y="152401"/>
            <a:ext cx="10600267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</a:t>
            </a:r>
            <a:r>
              <a:rPr lang="en-US" sz="4000" b="1" spc="38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12.15.15 (Tuesday)</a:t>
            </a:r>
            <a:endParaRPr lang="en-US" sz="4000" b="1" spc="38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368300" y="990601"/>
            <a:ext cx="11032772" cy="46166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4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questions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. Use the chart provided to answer.</a:t>
            </a:r>
            <a:endParaRPr lang="en-US" altLang="en-US" sz="2400" dirty="0">
              <a:solidFill>
                <a:srgbClr val="000000"/>
              </a:solidFill>
              <a:latin typeface="Tw Cen MT" panose="020B06020201040206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8299" y="1605663"/>
            <a:ext cx="1173338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600" dirty="0" smtClean="0">
                <a:solidFill>
                  <a:prstClr val="white"/>
                </a:solidFill>
              </a:rPr>
              <a:t>On what line can you claim to be the “Head of the Household?”</a:t>
            </a:r>
          </a:p>
          <a:p>
            <a:pPr marL="342900" indent="-342900">
              <a:buFontTx/>
              <a:buAutoNum type="arabicPeriod"/>
            </a:pPr>
            <a:r>
              <a:rPr lang="en-US" sz="3600" dirty="0">
                <a:solidFill>
                  <a:prstClr val="white"/>
                </a:solidFill>
              </a:rPr>
              <a:t> </a:t>
            </a:r>
            <a:r>
              <a:rPr lang="en-US" sz="3600" dirty="0" smtClean="0">
                <a:solidFill>
                  <a:prstClr val="white"/>
                </a:solidFill>
              </a:rPr>
              <a:t>What do you do on Line H?</a:t>
            </a:r>
          </a:p>
          <a:p>
            <a:pPr marL="342900" indent="-342900">
              <a:buFontTx/>
              <a:buAutoNum type="arabicPeriod"/>
            </a:pPr>
            <a:r>
              <a:rPr lang="en-US" sz="3600" dirty="0" smtClean="0">
                <a:solidFill>
                  <a:prstClr val="white"/>
                </a:solidFill>
              </a:rPr>
              <a:t> If your total income (single) is between 65,000 and 84,000, what should enter for each eligible child?</a:t>
            </a:r>
          </a:p>
          <a:p>
            <a:pPr marL="342900" indent="-342900">
              <a:buFontTx/>
              <a:buAutoNum type="arabicPeriod"/>
            </a:pPr>
            <a:r>
              <a:rPr lang="en-US" sz="3600" dirty="0">
                <a:solidFill>
                  <a:prstClr val="white"/>
                </a:solidFill>
              </a:rPr>
              <a:t> </a:t>
            </a:r>
            <a:r>
              <a:rPr lang="en-US" sz="3600" dirty="0" smtClean="0">
                <a:solidFill>
                  <a:prstClr val="white"/>
                </a:solidFill>
              </a:rPr>
              <a:t>On which line do you enter  the number of dependents (other than you and your spouse)?</a:t>
            </a:r>
          </a:p>
          <a:p>
            <a:pPr marL="342900" indent="-342900">
              <a:buFontTx/>
              <a:buAutoNum type="arabicPeriod"/>
            </a:pPr>
            <a:endParaRPr lang="en-US" sz="3200" dirty="0" smtClean="0">
              <a:solidFill>
                <a:prstClr val="white"/>
              </a:solidFill>
            </a:endParaRPr>
          </a:p>
          <a:p>
            <a:pPr marL="342900" indent="-342900">
              <a:buFontTx/>
              <a:buAutoNum type="arabicPeriod"/>
            </a:pPr>
            <a:endParaRPr 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27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6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6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622"/>
            <a:ext cx="12101689" cy="667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62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489" y="152401"/>
            <a:ext cx="10600267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</a:t>
            </a:r>
            <a:r>
              <a:rPr lang="en-US" sz="4000" b="1" spc="38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12.14.15 (Monday)</a:t>
            </a:r>
            <a:endParaRPr lang="en-US" sz="4000" b="1" spc="38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368300" y="990601"/>
            <a:ext cx="11032772" cy="46166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5 </a:t>
            </a: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questions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. Use the chart provided to answer.</a:t>
            </a:r>
            <a:endParaRPr lang="en-US" altLang="en-US" sz="2400" dirty="0">
              <a:solidFill>
                <a:srgbClr val="000000"/>
              </a:solidFill>
              <a:latin typeface="Tw Cen MT" panose="020B06020201040206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4172" y="1974995"/>
            <a:ext cx="107569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 Twenty – five percent of all income taxes filled are what from income bracket? </a:t>
            </a:r>
          </a:p>
          <a:p>
            <a:pPr marL="342900" indent="-342900">
              <a:buFontTx/>
              <a:buAutoNum type="arabicPeriod"/>
            </a:pPr>
            <a:r>
              <a:rPr lang="en-US" sz="3200" dirty="0" smtClean="0">
                <a:solidFill>
                  <a:prstClr val="white"/>
                </a:solidFill>
              </a:rPr>
              <a:t>Forty – eight percent of all income tax paid is paid by people from what income bracket?</a:t>
            </a:r>
          </a:p>
          <a:p>
            <a:pPr marL="342900" indent="-342900">
              <a:buFontTx/>
              <a:buAutoNum type="arabicPeriod"/>
            </a:pPr>
            <a:r>
              <a:rPr lang="en-US" sz="3200" dirty="0">
                <a:solidFill>
                  <a:prstClr val="white"/>
                </a:solidFill>
              </a:rPr>
              <a:t> </a:t>
            </a:r>
            <a:r>
              <a:rPr lang="en-US" sz="3200" dirty="0" smtClean="0">
                <a:solidFill>
                  <a:prstClr val="white"/>
                </a:solidFill>
              </a:rPr>
              <a:t>People who make from 50,000 to 99,999 dollars a year paid what percentage of income tax?</a:t>
            </a:r>
          </a:p>
          <a:p>
            <a:pPr marL="342900" indent="-342900">
              <a:buFontTx/>
              <a:buAutoNum type="arabicPeriod"/>
            </a:pPr>
            <a:r>
              <a:rPr lang="en-US" sz="3200" dirty="0">
                <a:solidFill>
                  <a:prstClr val="white"/>
                </a:solidFill>
              </a:rPr>
              <a:t> </a:t>
            </a:r>
            <a:r>
              <a:rPr lang="en-US" sz="3200" dirty="0" smtClean="0">
                <a:solidFill>
                  <a:prstClr val="white"/>
                </a:solidFill>
              </a:rPr>
              <a:t>Which two brackets do you think make up the Middle Class bracket?</a:t>
            </a:r>
          </a:p>
          <a:p>
            <a:pPr marL="342900" indent="-342900">
              <a:buFontTx/>
              <a:buAutoNum type="arabicPeriod"/>
            </a:pPr>
            <a:endParaRPr lang="en-US" sz="3200" dirty="0" smtClean="0">
              <a:solidFill>
                <a:prstClr val="white"/>
              </a:solidFill>
            </a:endParaRPr>
          </a:p>
          <a:p>
            <a:pPr marL="342900" indent="-342900">
              <a:buFontTx/>
              <a:buAutoNum type="arabicPeriod"/>
            </a:pPr>
            <a:endParaRPr lang="en-US" sz="3200" dirty="0" smtClean="0">
              <a:solidFill>
                <a:prstClr val="white"/>
              </a:solidFill>
            </a:endParaRPr>
          </a:p>
          <a:p>
            <a:pPr marL="342900" indent="-342900">
              <a:buFontTx/>
              <a:buAutoNum type="arabicPeriod"/>
            </a:pPr>
            <a:endParaRPr 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59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807</TotalTime>
  <Words>430</Words>
  <Application>Microsoft Office PowerPoint</Application>
  <PresentationFormat>Widescreen</PresentationFormat>
  <Paragraphs>29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Tw Cen MT</vt:lpstr>
      <vt:lpstr>Wingdings</vt:lpstr>
      <vt:lpstr>Wingdings 3</vt:lpstr>
      <vt:lpstr>Office Theme</vt:lpstr>
      <vt:lpstr>Slice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17</cp:revision>
  <cp:lastPrinted>2015-12-16T16:01:03Z</cp:lastPrinted>
  <dcterms:created xsi:type="dcterms:W3CDTF">2015-12-13T21:55:57Z</dcterms:created>
  <dcterms:modified xsi:type="dcterms:W3CDTF">2015-12-17T01:15:10Z</dcterms:modified>
</cp:coreProperties>
</file>